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21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21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-36910" y="4495138"/>
            <a:ext cx="13078620" cy="7633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20" name="ZOE GREEN GEN Z"/>
          <p:cNvSpPr txBox="1"/>
          <p:nvPr/>
        </p:nvSpPr>
        <p:spPr>
          <a:xfrm>
            <a:off x="774060" y="797917"/>
            <a:ext cx="2137421" cy="429277"/>
          </a:xfrm>
          <a:prstGeom prst="rect">
            <a:avLst/>
          </a:prstGeom>
          <a:solidFill>
            <a:srgbClr val="D6D5D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600">
                <a:latin typeface="Gabriola"/>
                <a:ea typeface="Gabriola"/>
                <a:cs typeface="Gabriola"/>
                <a:sym typeface="Gabriola"/>
              </a:defRPr>
            </a:lvl1pPr>
          </a:lstStyle>
          <a:p>
            <a:pPr/>
            <a:r>
              <a:t>ZOE GREEN GEN Z</a:t>
            </a:r>
          </a:p>
        </p:txBody>
      </p:sp>
      <p:sp>
        <p:nvSpPr>
          <p:cNvPr id="121" name="“College should further my outstanding transferrable talents in a trusted community, for an adaptable, fulfilling future without heavy debt.” - Zoe"/>
          <p:cNvSpPr txBox="1"/>
          <p:nvPr/>
        </p:nvSpPr>
        <p:spPr>
          <a:xfrm>
            <a:off x="543112" y="4690738"/>
            <a:ext cx="11918576" cy="372124"/>
          </a:xfrm>
          <a:prstGeom prst="rect">
            <a:avLst/>
          </a:prstGeom>
          <a:solidFill>
            <a:srgbClr val="D6D5D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100">
                <a:latin typeface="Gabriola"/>
                <a:ea typeface="Gabriola"/>
                <a:cs typeface="Gabriola"/>
                <a:sym typeface="Gabriola"/>
              </a:defRPr>
            </a:lvl1pPr>
          </a:lstStyle>
          <a:p>
            <a:pPr/>
            <a:r>
              <a:t>“College should further my outstanding transferrable talents in a trusted community, for an adaptable, fulfilling future without heavy debt.” - Zoe</a:t>
            </a:r>
          </a:p>
        </p:txBody>
      </p:sp>
      <p:sp>
        <p:nvSpPr>
          <p:cNvPr id="122" name="Background and demographics…"/>
          <p:cNvSpPr txBox="1"/>
          <p:nvPr/>
        </p:nvSpPr>
        <p:spPr>
          <a:xfrm>
            <a:off x="3803220" y="788995"/>
            <a:ext cx="4212961" cy="3561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Background and demographics</a:t>
            </a:r>
          </a:p>
          <a:p>
            <a:pPr algn="l" defTabSz="457200">
              <a:defRPr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endParaRPr b="0"/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Age</a:t>
            </a:r>
          </a:p>
          <a:p>
            <a:pPr algn="l" defTabSz="457200"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Family</a:t>
            </a: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Education</a:t>
            </a: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Occupation &amp; income</a:t>
            </a:r>
          </a:p>
          <a:p>
            <a:pPr algn="l" defTabSz="457200"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Location</a:t>
            </a:r>
          </a:p>
          <a:p>
            <a:pPr algn="l" defTabSz="457200"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3" name="Goals &amp; motivators…"/>
          <p:cNvSpPr txBox="1"/>
          <p:nvPr/>
        </p:nvSpPr>
        <p:spPr>
          <a:xfrm>
            <a:off x="8093284" y="788995"/>
            <a:ext cx="4212961" cy="3561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Goals &amp; motivators</a:t>
            </a:r>
          </a:p>
          <a:p>
            <a:pPr algn="l" defTabSz="457200">
              <a:defRPr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endParaRPr b="0"/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Early journey goal</a:t>
            </a: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Finish line journey goal</a:t>
            </a: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Early journey motivator</a:t>
            </a:r>
          </a:p>
          <a:p>
            <a:pPr algn="l" defTabSz="457200"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Middle journey motivator</a:t>
            </a:r>
          </a:p>
          <a:p>
            <a:pPr algn="l" defTabSz="457200"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Finish line journey motivator</a:t>
            </a:r>
          </a:p>
          <a:p>
            <a:pPr algn="l" defTabSz="457200"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4" name="Challenges &amp; expectations…"/>
          <p:cNvSpPr txBox="1"/>
          <p:nvPr/>
        </p:nvSpPr>
        <p:spPr>
          <a:xfrm>
            <a:off x="3803220" y="5589595"/>
            <a:ext cx="4212961" cy="3561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Challenges &amp; expectations</a:t>
            </a:r>
          </a:p>
          <a:p>
            <a:pPr algn="l" defTabSz="457200">
              <a:defRPr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endParaRPr b="0"/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Early journey challenge</a:t>
            </a: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Finish line journey challenge</a:t>
            </a: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Early journey expectation</a:t>
            </a:r>
          </a:p>
          <a:p>
            <a:pPr algn="l" defTabSz="457200"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Middle journey expectation</a:t>
            </a:r>
          </a:p>
          <a:p>
            <a:pPr algn="l" defTabSz="457200"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Finish line journey expectation</a:t>
            </a:r>
          </a:p>
          <a:p>
            <a:pPr algn="l" defTabSz="457200"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5" name="Messaging opportunities…"/>
          <p:cNvSpPr txBox="1"/>
          <p:nvPr/>
        </p:nvSpPr>
        <p:spPr>
          <a:xfrm>
            <a:off x="8093284" y="5589595"/>
            <a:ext cx="4212961" cy="3561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Messaging opportunities</a:t>
            </a:r>
          </a:p>
          <a:p>
            <a:pPr algn="l" defTabSz="457200">
              <a:defRPr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endParaRPr b="0"/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Early journey comm channels</a:t>
            </a:r>
          </a:p>
          <a:p>
            <a:pPr algn="l" defTabSz="457200"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Middle journey comm channels</a:t>
            </a: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Early journey tone or engagement</a:t>
            </a:r>
          </a:p>
          <a:p>
            <a:pPr algn="l" defTabSz="457200"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Middle journey tone or engagement</a:t>
            </a:r>
          </a:p>
          <a:p>
            <a:pPr algn="l" defTabSz="457200"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57200" indent="-317500" algn="l" defTabSz="457200">
              <a:buClr>
                <a:srgbClr val="151B26"/>
              </a:buClr>
              <a:buSzPct val="145000"/>
              <a:buFont typeface="Helvetica Neue"/>
              <a:buChar char="•"/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Finish line tone or engagement</a:t>
            </a:r>
          </a:p>
          <a:p>
            <a:pPr algn="l" defTabSz="457200"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6" name="Serving Zoe best…"/>
          <p:cNvSpPr txBox="1"/>
          <p:nvPr/>
        </p:nvSpPr>
        <p:spPr>
          <a:xfrm>
            <a:off x="922542" y="5608645"/>
            <a:ext cx="2803575" cy="169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Serving Zoe best</a:t>
            </a:r>
          </a:p>
          <a:p>
            <a:pPr algn="l" defTabSz="457200">
              <a:defRPr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endParaRPr b="0"/>
          </a:p>
          <a:p>
            <a:pPr algn="l" defTabSz="457200"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We serve Zoe best by </a:t>
            </a:r>
          </a:p>
          <a:p>
            <a:pPr algn="l" defTabSz="457200"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X, Y and Z.</a:t>
            </a:r>
          </a:p>
          <a:p>
            <a:pPr algn="l" defTabSz="457200">
              <a:defRPr b="0" sz="1800">
                <a:solidFill>
                  <a:srgbClr val="151B26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27" name="vladislav-nikonov-XyoRtTE5P9U-unsplash.jpg" descr="vladislav-nikonov-XyoRtTE5P9U-unsplash.jpg"/>
          <p:cNvPicPr>
            <a:picLocks noChangeAspect="1"/>
          </p:cNvPicPr>
          <p:nvPr/>
        </p:nvPicPr>
        <p:blipFill>
          <a:blip r:embed="rId2">
            <a:extLst/>
          </a:blip>
          <a:srcRect l="19320" t="22824" r="7812" b="15817"/>
          <a:stretch>
            <a:fillRect/>
          </a:stretch>
        </p:blipFill>
        <p:spPr>
          <a:xfrm>
            <a:off x="823743" y="1511244"/>
            <a:ext cx="2137379" cy="26997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